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99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Inter" panose="02000503000000020004" pitchFamily="2" charset="0"/>
      <p:regular r:id="rId22"/>
      <p:bold r:id="rId23"/>
      <p:italic r:id="rId24"/>
      <p:boldItalic r:id="rId25"/>
    </p:embeddedFont>
    <p:embeddedFont>
      <p:font typeface="Inter Medium" panose="02000503000000020004" pitchFamily="2" charset="0"/>
      <p:regular r:id="rId26"/>
      <p:bold r:id="rId27"/>
      <p:italic r:id="rId28"/>
      <p:boldItalic r:id="rId29"/>
    </p:embeddedFont>
    <p:embeddedFont>
      <p:font typeface="Space Grotesk SemiBold" pitchFamily="2" charset="77"/>
      <p:regular r:id="rId30"/>
      <p:bold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58"/>
  </p:normalViewPr>
  <p:slideViewPr>
    <p:cSldViewPr snapToGrid="0">
      <p:cViewPr varScale="1">
        <p:scale>
          <a:sx n="123" d="100"/>
          <a:sy n="123" d="100"/>
        </p:scale>
        <p:origin x="78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Entered text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Project Report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Developing a Cloud-Based Application Using Microsoft Azure Services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Course: Introduction to Cloud Computing CS 4037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Instructor: Muhammad Sudais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Semester: Fall 2024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Group Members: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1. Project Overview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Restaurant Ordering System is a cloud-based application designed to enhance customer and staff interactions. It enables real-time order management, ensuring security, scalability, and performance.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Key Outcomes: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Enhanced customer experience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Centralized order management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Scalable using Azure serverless solutions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2. Objectives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Improve Customer Experience: Enable responsive interface for browsing menus and receiving updates.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Streamline Operations: Facilitate order tracking and error-free processing.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Ensure Scalability &amp; Security: Utilize Azure for high availability and low latency.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3. Application Design and Architecture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Architecture: Azure Active Directory (AAD) for authentication, Azure App Service for hosting, Azure SQL Database for structured data, and Blob Storage for images. Azure Key Vault secures sensitive data.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4. Functional Requirements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application provides user features, API integrations, cloud hosting, and storage.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5. Non-Functional Requirements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system ensures performance, scalability, security, and cost optimization.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6. Implementation Details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Challenges included integrating Azure services for deployment and ensuring scalability.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7. Azure Services Configuration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App Service Setup: Hosts customer/admin interfaces.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SQL Database Setup: Configured with a cost-efficient tier.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Key Vault: Securely manages secrets.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Monitoring: Real-time app monitoring setup.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8. CI/CD Pipeline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Implemented continuous integration and deployment using Azure DevOps for smooth updates.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9. Cost Management and Analysis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Resource Costs: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Azure App Service: "Basic" tier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Azure SQL Database: DTU-based model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Blob Storage: "Hot" and "Cool" tiers for cost optimization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Cost Optimization: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Reserved Instances: For cost savings on predictable workloads.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Autoscaling: Efficient resource allocation.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Access Tiers: Optimize Blob Storage costs.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Resource Cleanup: Regular removal of unused resources.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10. Conclusion and Key Learnings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project successfully implemented a scalable restaurant ordering system using Azure. Key outcomes include a functional web app, an admin portal, and secure data storage.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Key Learnings: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Practical experience with Azure services.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Understanding cloud architecture for scalability, security, and cost optimization.</a:t>
            </a:r>
            <a:endParaRPr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SLIDES_API84281268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SLIDES_API84281268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SLIDES_API84281268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SLIDES_API84281268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SLIDES_API84281268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SLIDES_API84281268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SLIDES_API84281268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" name="Google Shape;1446;SLIDES_API84281268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SLIDES_API84281268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SLIDES_API84281268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SLIDES_API84281268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SLIDES_API84281268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SLIDES_API84281268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SLIDES_API84281268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SLIDES_API84281268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SLIDES_API84281268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SLIDES_API84281268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SLIDES_API84281268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SLIDES_API84281268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SLIDES_API84281268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SLIDES_API84281268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SLIDES_API84281268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SLIDES_API84281268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SLIDES_API84281268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0CAFB-06B4-9508-2FE8-4A37646858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BB231B-6BF7-C193-68EF-B4B4798033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5AF716-6380-D98B-0FE2-185B5B5BA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499E8-DEB3-00A1-AF1B-FBB9E1B0E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5F398-4C2B-5C23-DA86-0154E3FCA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408078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475D3-6699-B6E6-CE88-D55E900E1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0ADA2-6718-C3B7-685C-3B3AC468E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76071-98D7-B3FC-3AFA-E6F3E442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2D543-837A-C0A0-8981-B20EEBDAD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61EA-2D0B-54EE-84B3-DFA5B3E33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067443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9EFE95-489E-C278-5BB6-81F16DC212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7F577-4873-595E-2F2D-4F8134794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DF5B5-C007-7629-0387-CE96E6BC9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9F060-D16F-920B-29A8-53EC7E242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5C0C2-090F-AFC6-72C7-BB989BEEE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93245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1">
  <p:cSld name="Slide With Paragraph v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566250" y="1018792"/>
            <a:ext cx="77772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86755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">
  <p:cSld name="Slide With Bullet Points v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>
            <a:spLocks noGrp="1"/>
          </p:cNvSpPr>
          <p:nvPr>
            <p:ph type="pic" idx="2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21"/>
          <p:cNvSpPr txBox="1">
            <a:spLocks noGrp="1"/>
          </p:cNvSpPr>
          <p:nvPr>
            <p:ph type="title"/>
          </p:nvPr>
        </p:nvSpPr>
        <p:spPr>
          <a:xfrm>
            <a:off x="4651550" y="445025"/>
            <a:ext cx="40935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4651550" y="10779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573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 1 Image">
  <p:cSld name="Slide with 3 columns-v3 1 Imag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body" idx="1"/>
          </p:nvPr>
        </p:nvSpPr>
        <p:spPr>
          <a:xfrm>
            <a:off x="566250" y="3012825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body" idx="2"/>
          </p:nvPr>
        </p:nvSpPr>
        <p:spPr>
          <a:xfrm>
            <a:off x="3251501" y="3014375"/>
            <a:ext cx="22026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body" idx="3"/>
          </p:nvPr>
        </p:nvSpPr>
        <p:spPr>
          <a:xfrm>
            <a:off x="5936676" y="3014375"/>
            <a:ext cx="2221500" cy="17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02" name="Google Shape;202;p29"/>
          <p:cNvSpPr txBox="1">
            <a:spLocks noGrp="1"/>
          </p:cNvSpPr>
          <p:nvPr>
            <p:ph type="subTitle" idx="4"/>
          </p:nvPr>
        </p:nvSpPr>
        <p:spPr>
          <a:xfrm>
            <a:off x="566250" y="2440425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subTitle" idx="5"/>
          </p:nvPr>
        </p:nvSpPr>
        <p:spPr>
          <a:xfrm>
            <a:off x="3251488" y="2440425"/>
            <a:ext cx="22026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04" name="Google Shape;204;p29"/>
          <p:cNvSpPr txBox="1">
            <a:spLocks noGrp="1"/>
          </p:cNvSpPr>
          <p:nvPr>
            <p:ph type="subTitle" idx="6"/>
          </p:nvPr>
        </p:nvSpPr>
        <p:spPr>
          <a:xfrm>
            <a:off x="5936663" y="2440425"/>
            <a:ext cx="22215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 b="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205" name="Google Shape;205;p29"/>
          <p:cNvSpPr>
            <a:spLocks noGrp="1"/>
          </p:cNvSpPr>
          <p:nvPr>
            <p:ph type="pic" idx="7"/>
          </p:nvPr>
        </p:nvSpPr>
        <p:spPr>
          <a:xfrm>
            <a:off x="566250" y="1170000"/>
            <a:ext cx="2221500" cy="12030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9"/>
          <p:cNvSpPr>
            <a:spLocks noGrp="1"/>
          </p:cNvSpPr>
          <p:nvPr>
            <p:ph type="pic" idx="8"/>
          </p:nvPr>
        </p:nvSpPr>
        <p:spPr>
          <a:xfrm>
            <a:off x="3251475" y="1168375"/>
            <a:ext cx="2235900" cy="1203000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29"/>
          <p:cNvSpPr>
            <a:spLocks noGrp="1"/>
          </p:cNvSpPr>
          <p:nvPr>
            <p:ph type="pic" idx="9"/>
          </p:nvPr>
        </p:nvSpPr>
        <p:spPr>
          <a:xfrm>
            <a:off x="5936675" y="1168375"/>
            <a:ext cx="2221500" cy="1203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418440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- Image">
  <p:cSld name="Slide With Paragraph v2 - Image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34115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">
  <p:cSld name="Slide With Bullet Points v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>
            <a:spLocks noGrp="1"/>
          </p:cNvSpPr>
          <p:nvPr>
            <p:ph type="pic" idx="2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986700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6318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Image">
  <p:cSld name="Slide with 2 columns v1 Image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4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47"/>
          <p:cNvSpPr txBox="1">
            <a:spLocks noGrp="1"/>
          </p:cNvSpPr>
          <p:nvPr>
            <p:ph type="body" idx="1"/>
          </p:nvPr>
        </p:nvSpPr>
        <p:spPr>
          <a:xfrm>
            <a:off x="566250" y="2906174"/>
            <a:ext cx="3243300" cy="13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2" name="Google Shape;322;p47"/>
          <p:cNvSpPr txBox="1">
            <a:spLocks noGrp="1"/>
          </p:cNvSpPr>
          <p:nvPr>
            <p:ph type="body" idx="2"/>
          </p:nvPr>
        </p:nvSpPr>
        <p:spPr>
          <a:xfrm>
            <a:off x="5226525" y="2906174"/>
            <a:ext cx="3243300" cy="13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23" name="Google Shape;323;p47"/>
          <p:cNvSpPr txBox="1">
            <a:spLocks noGrp="1"/>
          </p:cNvSpPr>
          <p:nvPr>
            <p:ph type="subTitle" idx="3"/>
          </p:nvPr>
        </p:nvSpPr>
        <p:spPr>
          <a:xfrm>
            <a:off x="566250" y="2623379"/>
            <a:ext cx="3243300" cy="2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24" name="Google Shape;324;p47"/>
          <p:cNvSpPr txBox="1">
            <a:spLocks noGrp="1"/>
          </p:cNvSpPr>
          <p:nvPr>
            <p:ph type="subTitle" idx="4"/>
          </p:nvPr>
        </p:nvSpPr>
        <p:spPr>
          <a:xfrm>
            <a:off x="5226525" y="2609598"/>
            <a:ext cx="3243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25" name="Google Shape;325;p47"/>
          <p:cNvSpPr>
            <a:spLocks noGrp="1"/>
          </p:cNvSpPr>
          <p:nvPr>
            <p:ph type="pic" idx="5"/>
          </p:nvPr>
        </p:nvSpPr>
        <p:spPr>
          <a:xfrm>
            <a:off x="566250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7"/>
          <p:cNvSpPr>
            <a:spLocks noGrp="1"/>
          </p:cNvSpPr>
          <p:nvPr>
            <p:ph type="pic" idx="6"/>
          </p:nvPr>
        </p:nvSpPr>
        <p:spPr>
          <a:xfrm>
            <a:off x="5226525" y="1189475"/>
            <a:ext cx="3153300" cy="1408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6508141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2">
  <p:cSld name="Slide with 2 columns v2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45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45"/>
          <p:cNvSpPr txBox="1">
            <a:spLocks noGrp="1"/>
          </p:cNvSpPr>
          <p:nvPr>
            <p:ph type="body" idx="1"/>
          </p:nvPr>
        </p:nvSpPr>
        <p:spPr>
          <a:xfrm>
            <a:off x="4427475" y="1377275"/>
            <a:ext cx="4150200" cy="14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08" name="Google Shape;308;p45"/>
          <p:cNvSpPr txBox="1">
            <a:spLocks noGrp="1"/>
          </p:cNvSpPr>
          <p:nvPr>
            <p:ph type="body" idx="2"/>
          </p:nvPr>
        </p:nvSpPr>
        <p:spPr>
          <a:xfrm>
            <a:off x="4427475" y="3088775"/>
            <a:ext cx="4150200" cy="14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309" name="Google Shape;309;p45"/>
          <p:cNvSpPr txBox="1">
            <a:spLocks noGrp="1"/>
          </p:cNvSpPr>
          <p:nvPr>
            <p:ph type="subTitle" idx="3"/>
          </p:nvPr>
        </p:nvSpPr>
        <p:spPr>
          <a:xfrm>
            <a:off x="566250" y="1395850"/>
            <a:ext cx="331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  <p:sp>
        <p:nvSpPr>
          <p:cNvPr id="310" name="Google Shape;310;p45"/>
          <p:cNvSpPr txBox="1">
            <a:spLocks noGrp="1"/>
          </p:cNvSpPr>
          <p:nvPr>
            <p:ph type="subTitle" idx="4"/>
          </p:nvPr>
        </p:nvSpPr>
        <p:spPr>
          <a:xfrm>
            <a:off x="566250" y="3088775"/>
            <a:ext cx="331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None/>
              <a:defRPr sz="1200">
                <a:solidFill>
                  <a:schemeClr val="accent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pace Grotesk SemiBold"/>
              <a:buNone/>
              <a:defRPr sz="1200" b="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47785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" type="tx">
  <p:cSld name="Slide with 2 columns v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3"/>
          </p:nvPr>
        </p:nvSpPr>
        <p:spPr>
          <a:xfrm>
            <a:off x="650850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4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Space Grotesk SemiBold"/>
              <a:buNone/>
              <a:defRPr sz="12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81263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E9E48-C7CC-E2C0-8B87-0127FAA9C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7219B-90B8-DEAE-41FF-5CA46D0B8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7212C-CD9D-50A2-F236-DC2FEBC8E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0EC7C-6440-58CC-9F26-1744BC623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D7BBC-E1E9-9852-F657-B634D46E1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965055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F7538-D958-FEDD-AC80-56E451C8B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BD268-1369-2CA6-023E-44F9B3181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99ACF-62FF-01DA-C1E8-D4185245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28AA8-E5DA-ED62-62C3-BED681D75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263B0-0C6B-CE73-B93B-C9D679446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8199534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815A6-E95B-BCBF-5AFB-24F96B7BB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DF1B3-FAD3-B276-2EF7-26C082F204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327E42-C7DF-43D0-1EEC-D924C8468C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71532-2C3E-A1FF-7071-B4D59A43B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B3FA55-CF93-F7E0-BDCA-E529ACC0B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EC485-171B-ED0C-7D2B-044D30FA7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5825351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A708-4D1D-0661-C04C-7512789A7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58B10-36FC-1A88-4DC9-2B8451E23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91ADE9-17F5-C3BC-4FEE-E966462393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E0E06A-AD44-8437-6CB6-541DE53D2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572E0C-FA29-8596-EF86-6FE5BA8F56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994749-D90C-4945-4C07-3800391E8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153D1F-6465-4240-733C-AEA7FD35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31C474-3CD9-0ED3-08A3-4B5F442BA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316984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E47C8-76FE-1354-C397-E5EFD100C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FEFE0-69B7-5519-1AF7-B64F077A5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A00358-CEB0-8AC9-CB18-D6645CA5C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BCD021-2EBE-EABA-1E03-9000B2919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43197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4F9A73-B4E1-2DF0-86AE-AB28C476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118AA9-CE02-9D77-7524-0756832E6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280263-DD6F-1805-92C8-6E2C8B118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8017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4E2E-4E1B-055C-BBE0-01077DDDC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663D4-04EE-C5ED-7228-2AE93E9DB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D90F6-C554-9483-3DD5-9B796485F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3FCF0-B4E8-0AE9-0593-54D306B71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4D670-B666-2477-84AB-BE7A483BA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8E5D71-499B-D63F-FC99-45BFB5B1E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0887938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D596E-8FD0-63D4-B6E3-DE1CBCE22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97F472-8B17-F0F9-E7CB-2D0FE3832A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98E318-B892-1C7B-ED6D-394F315D3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F2DC11-BAAB-5B6F-FA26-DC17AFB28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D265E-9771-9B16-58DA-B63B97C60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2A019B-938C-E4D1-D9F2-1FC7462F7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43718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4942F-B80A-AB5D-BEE8-643E13375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A0B580-2D37-3D5B-E2DA-8339D2BFF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83AD2-EE2A-006D-CAE6-A16D004EC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166A1-6E68-AD4A-9CA4-FF2C17AC17F0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F5C2D-FC1A-A081-0576-F2B9BB4F1E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23B51-45BA-DC09-1F4D-DE06264916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9395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2" r:id="rId12"/>
    <p:sldLayoutId id="2147483813" r:id="rId13"/>
    <p:sldLayoutId id="2147483814" r:id="rId14"/>
    <p:sldLayoutId id="2147483815" r:id="rId15"/>
    <p:sldLayoutId id="2147483816" r:id="rId16"/>
    <p:sldLayoutId id="2147483817" r:id="rId17"/>
    <p:sldLayoutId id="2147483818" r:id="rId18"/>
    <p:sldLayoutId id="2147483819" r:id="rId19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17C42E-369C-4473-A474-CFEA6CD12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6837" y="78803"/>
            <a:ext cx="3321685" cy="332168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F78D3F-3405-2294-886B-6BF15A9C327E}"/>
              </a:ext>
            </a:extLst>
          </p:cNvPr>
          <p:cNvSpPr txBox="1"/>
          <p:nvPr/>
        </p:nvSpPr>
        <p:spPr>
          <a:xfrm>
            <a:off x="82296" y="3400488"/>
            <a:ext cx="9061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a typeface="+mj-ea"/>
                <a:cs typeface="+mj-cs"/>
                <a:sym typeface="Space Grotesk"/>
              </a:rPr>
              <a:t>Developing a Cloud-Based Application Using Microsoft Azure Services</a:t>
            </a:r>
            <a:br>
              <a:rPr lang="en-PK" sz="2400" b="1">
                <a:latin typeface="Inter Medium"/>
                <a:ea typeface="Inter Medium"/>
              </a:rPr>
            </a:br>
            <a:endParaRPr lang="en-US" sz="2400" dirty="0"/>
          </a:p>
        </p:txBody>
      </p:sp>
      <p:sp>
        <p:nvSpPr>
          <p:cNvPr id="4" name="Google Shape;1354;p125">
            <a:extLst>
              <a:ext uri="{FF2B5EF4-FFF2-40B4-BE49-F238E27FC236}">
                <a16:creationId xmlns:a16="http://schemas.microsoft.com/office/drawing/2014/main" id="{73734AEB-F7A3-B5D4-540A-4BB5EDFC627A}"/>
              </a:ext>
            </a:extLst>
          </p:cNvPr>
          <p:cNvSpPr txBox="1">
            <a:spLocks/>
          </p:cNvSpPr>
          <p:nvPr/>
        </p:nvSpPr>
        <p:spPr>
          <a:xfrm>
            <a:off x="0" y="3945135"/>
            <a:ext cx="8860536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70000" lnSpcReduction="20000"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500" b="1" dirty="0">
                <a:ea typeface="MS Mincho" panose="02020609040205080304" pitchFamily="49" charset="-128"/>
                <a:cs typeface="Times New Roman" panose="02020603050405020304" pitchFamily="18" charset="0"/>
              </a:rPr>
              <a:t>Group Members: </a:t>
            </a:r>
            <a:r>
              <a:rPr lang="en-US" sz="1500" b="1" dirty="0">
                <a:latin typeface="Inter Medium"/>
                <a:ea typeface="Inter Medium"/>
                <a:sym typeface="Inter Medium"/>
              </a:rPr>
              <a:t>Rohan Kumar </a:t>
            </a:r>
            <a:r>
              <a:rPr lang="en-US" sz="1500" dirty="0">
                <a:latin typeface="Inter Medium"/>
                <a:ea typeface="Inter Medium"/>
                <a:sym typeface="Inter Medium"/>
              </a:rPr>
              <a:t>(21K-3410) </a:t>
            </a:r>
            <a:r>
              <a:rPr lang="en-US" sz="1500" b="1" dirty="0">
                <a:latin typeface="Inter Medium"/>
                <a:ea typeface="Inter Medium"/>
                <a:sym typeface="Inter Medium"/>
              </a:rPr>
              <a:t>Roain Kumar </a:t>
            </a:r>
            <a:r>
              <a:rPr lang="en-US" sz="1500" dirty="0">
                <a:latin typeface="Inter Medium"/>
                <a:ea typeface="Inter Medium"/>
                <a:sym typeface="Inter Medium"/>
              </a:rPr>
              <a:t>(21K-3184 )</a:t>
            </a:r>
            <a:r>
              <a:rPr lang="en-US" sz="1500" b="1" dirty="0">
                <a:latin typeface="Inter Medium"/>
                <a:ea typeface="Inter Medium"/>
                <a:sym typeface="Inter Medium"/>
              </a:rPr>
              <a:t>Avinash</a:t>
            </a:r>
            <a:r>
              <a:rPr lang="en-US" sz="1500" dirty="0">
                <a:latin typeface="Inter Medium"/>
                <a:ea typeface="Inter Medium"/>
                <a:sym typeface="Inter Medium"/>
              </a:rPr>
              <a:t> (21K-3413)</a:t>
            </a:r>
            <a:r>
              <a:rPr lang="en-US" sz="1500" b="1" dirty="0">
                <a:latin typeface="Inter Medium"/>
                <a:ea typeface="Inter Medium"/>
                <a:sym typeface="Inter Medium"/>
              </a:rPr>
              <a:t>Sahil</a:t>
            </a:r>
            <a:r>
              <a:rPr lang="en-US" sz="1500" dirty="0">
                <a:latin typeface="Inter Medium"/>
                <a:ea typeface="Inter Medium"/>
                <a:sym typeface="Inter Medium"/>
              </a:rPr>
              <a:t> (21K-4696) </a:t>
            </a:r>
            <a:r>
              <a:rPr lang="en-US" sz="1500" b="1" dirty="0">
                <a:latin typeface="Inter Medium"/>
                <a:ea typeface="Inter Medium"/>
                <a:sym typeface="Inter Medium"/>
              </a:rPr>
              <a:t>Ehan Ahmed </a:t>
            </a:r>
            <a:r>
              <a:rPr lang="en-US" sz="1500" dirty="0">
                <a:latin typeface="Inter Medium"/>
                <a:ea typeface="Inter Medium"/>
                <a:sym typeface="Inter Medium"/>
              </a:rPr>
              <a:t>(21K3366)</a:t>
            </a:r>
          </a:p>
          <a:p>
            <a:pPr algn="l">
              <a:spcBef>
                <a:spcPts val="0"/>
              </a:spcBef>
              <a:spcAft>
                <a:spcPts val="1200"/>
              </a:spcAft>
            </a:pP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5" name="Google Shape;1425;p1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prstGeom prst="rect">
            <a:avLst/>
          </a:prstGeom>
        </p:spPr>
      </p:pic>
      <p:sp>
        <p:nvSpPr>
          <p:cNvPr id="1426" name="Google Shape;1426;p13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Arial Rounded MT Bold" panose="020F0704030504030204" pitchFamily="34" charset="77"/>
              </a:rPr>
              <a:t>Key Vault Configuration</a:t>
            </a:r>
            <a:endParaRPr b="1" dirty="0">
              <a:solidFill>
                <a:schemeClr val="dk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427" name="Google Shape;1427;p13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Key Vault securely manages sensitive data and application secrets.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latin typeface="Inter"/>
                <a:ea typeface="Inter"/>
                <a:cs typeface="Inter"/>
                <a:sym typeface="Inter"/>
              </a:rPr>
              <a:t>Monitoring Setup</a:t>
            </a:r>
            <a:r>
              <a:rPr lang="en" dirty="0"/>
              <a:t>: Real-time monitoring is established to track application performance and identify issues proactively.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2" name="Google Shape;1432;p13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prstGeom prst="rect">
            <a:avLst/>
          </a:prstGeom>
        </p:spPr>
      </p:pic>
      <p:sp>
        <p:nvSpPr>
          <p:cNvPr id="1433" name="Google Shape;1433;p135"/>
          <p:cNvSpPr txBox="1">
            <a:spLocks noGrp="1"/>
          </p:cNvSpPr>
          <p:nvPr>
            <p:ph type="title"/>
          </p:nvPr>
        </p:nvSpPr>
        <p:spPr>
          <a:xfrm>
            <a:off x="493050" y="445025"/>
            <a:ext cx="41667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Arial Rounded MT Bold" panose="020F0704030504030204" pitchFamily="34" charset="77"/>
              </a:rPr>
              <a:t>CI/CD Pipeline</a:t>
            </a:r>
            <a:endParaRPr b="1" dirty="0">
              <a:solidFill>
                <a:schemeClr val="dk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434" name="Google Shape;1434;p1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Continuous Integration and Deployment</a:t>
            </a:r>
            <a:r>
              <a:rPr lang="en"/>
              <a:t>: Utilizing Azure DevOps, the project implemented a CI/CD pipeline to facilitate smooth updates and maintain application integrity throughout the development lifecycle.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1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rial Rounded MT Bold" panose="020F0704030504030204" pitchFamily="34" charset="77"/>
              </a:rPr>
              <a:t>Cost Management and Analysis</a:t>
            </a:r>
            <a:endParaRPr b="1" dirty="0">
              <a:latin typeface="Arial Rounded MT Bold" panose="020F0704030504030204" pitchFamily="34" charset="77"/>
            </a:endParaRPr>
          </a:p>
        </p:txBody>
      </p:sp>
      <p:sp>
        <p:nvSpPr>
          <p:cNvPr id="1440" name="Google Shape;1440;p1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Azure App Service: Utilized a "Basic" tier for hosting. Azure SQL Database: Implemented a DTU-based model for efficient resource allocation. Blob Storage: Used "Hot" and "Cool" tiers to optimize costs.</a:t>
            </a:r>
            <a:endParaRPr sz="1600" dirty="0"/>
          </a:p>
        </p:txBody>
      </p:sp>
      <p:sp>
        <p:nvSpPr>
          <p:cNvPr id="1441" name="Google Shape;1441;p136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Reserved Instances: For predictable workloads to achieve cost savings. Autoscaling: To ensure efficient resource allocation based on demand. Access Tiers: Optimize Blob Storage costs effectively. Resource Cleanup: Regularly remove unused resources to minimize expenses.</a:t>
            </a:r>
            <a:endParaRPr sz="1600" dirty="0"/>
          </a:p>
        </p:txBody>
      </p:sp>
      <p:sp>
        <p:nvSpPr>
          <p:cNvPr id="1442" name="Google Shape;1442;p136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Resource Costs:</a:t>
            </a:r>
            <a:endParaRPr sz="1800" dirty="0"/>
          </a:p>
        </p:txBody>
      </p:sp>
      <p:sp>
        <p:nvSpPr>
          <p:cNvPr id="1443" name="Google Shape;1443;p136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Cost Optimization Strategies:</a:t>
            </a:r>
            <a:endParaRPr sz="1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1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rial Rounded MT Bold" panose="020F0704030504030204" pitchFamily="34" charset="77"/>
              </a:rPr>
              <a:t>Conclusion and Key Learnings</a:t>
            </a:r>
            <a:endParaRPr b="1" dirty="0">
              <a:latin typeface="Arial Rounded MT Bold" panose="020F0704030504030204" pitchFamily="34" charset="77"/>
            </a:endParaRPr>
          </a:p>
        </p:txBody>
      </p:sp>
      <p:sp>
        <p:nvSpPr>
          <p:cNvPr id="1449" name="Google Shape;1449;p1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dirty="0"/>
              <a:t>The project successfully implemented a scalable restaurant ordering system, resulting in a functional web application and an admin portal with secure data storage.</a:t>
            </a:r>
            <a:endParaRPr sz="1600" dirty="0"/>
          </a:p>
        </p:txBody>
      </p:sp>
      <p:sp>
        <p:nvSpPr>
          <p:cNvPr id="1450" name="Google Shape;1450;p137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dirty="0"/>
              <a:t>The experience provided practical insights into using Azure services and a deeper understanding of cloud architecture, focusing on scalability, security, and cost optimization.</a:t>
            </a:r>
            <a:endParaRPr sz="1600" dirty="0"/>
          </a:p>
        </p:txBody>
      </p:sp>
      <p:sp>
        <p:nvSpPr>
          <p:cNvPr id="1451" name="Google Shape;1451;p137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+mn-lt"/>
                <a:ea typeface="+mn-ea"/>
                <a:cs typeface="+mn-cs"/>
              </a:rPr>
              <a:t>Key Outcomes of the Project:</a:t>
            </a:r>
            <a:endParaRPr sz="1800" dirty="0">
              <a:latin typeface="+mn-lt"/>
              <a:ea typeface="+mn-ea"/>
              <a:cs typeface="+mn-cs"/>
            </a:endParaRPr>
          </a:p>
        </p:txBody>
      </p:sp>
      <p:sp>
        <p:nvSpPr>
          <p:cNvPr id="1452" name="Google Shape;1452;p137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+mn-lt"/>
                <a:ea typeface="+mn-ea"/>
                <a:cs typeface="+mn-cs"/>
              </a:rPr>
              <a:t>Key Learnings:</a:t>
            </a:r>
            <a:endParaRPr sz="1800" dirty="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46301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1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rial Rounded MT Bold" panose="020F0704030504030204" pitchFamily="34" charset="77"/>
              </a:rPr>
              <a:t>Introduction</a:t>
            </a:r>
            <a:endParaRPr b="1" dirty="0">
              <a:latin typeface="Arial Rounded MT Bold" panose="020F0704030504030204" pitchFamily="34" charset="77"/>
            </a:endParaRPr>
          </a:p>
        </p:txBody>
      </p:sp>
      <p:sp>
        <p:nvSpPr>
          <p:cNvPr id="1360" name="Google Shape;1360;p1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presentation outlines the development of a </a:t>
            </a:r>
            <a:r>
              <a:rPr lang="en" b="1" dirty="0">
                <a:latin typeface="Inter"/>
                <a:ea typeface="Inter"/>
                <a:cs typeface="Inter"/>
                <a:sym typeface="Inter"/>
              </a:rPr>
              <a:t>cloud-based Restaurant Ordering System</a:t>
            </a:r>
            <a:r>
              <a:rPr lang="en" dirty="0"/>
              <a:t> using Microsoft Azure Services. The system is designed to improve interactions between customers and staff, focusing on real-time order management while ensuring </a:t>
            </a:r>
            <a:r>
              <a:rPr lang="en" b="1" dirty="0">
                <a:latin typeface="Inter"/>
                <a:ea typeface="Inter"/>
                <a:cs typeface="Inter"/>
                <a:sym typeface="Inter"/>
              </a:rPr>
              <a:t>security</a:t>
            </a:r>
            <a:r>
              <a:rPr lang="en" dirty="0"/>
              <a:t>, </a:t>
            </a:r>
            <a:r>
              <a:rPr lang="en" b="1" dirty="0">
                <a:latin typeface="Inter"/>
                <a:ea typeface="Inter"/>
                <a:cs typeface="Inter"/>
                <a:sym typeface="Inter"/>
              </a:rPr>
              <a:t>scalability</a:t>
            </a:r>
            <a:r>
              <a:rPr lang="en" dirty="0"/>
              <a:t>, and </a:t>
            </a:r>
            <a:r>
              <a:rPr lang="en" b="1" dirty="0">
                <a:latin typeface="Inter"/>
                <a:ea typeface="Inter"/>
                <a:cs typeface="Inter"/>
                <a:sym typeface="Inter"/>
              </a:rPr>
              <a:t>performance</a:t>
            </a:r>
            <a:r>
              <a:rPr lang="en" dirty="0"/>
              <a:t>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5" name="Google Shape;1365;p1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xfrm>
            <a:off x="0" y="9144"/>
            <a:ext cx="4166700" cy="5143500"/>
          </a:xfrm>
          <a:prstGeom prst="rect">
            <a:avLst/>
          </a:prstGeom>
        </p:spPr>
      </p:pic>
      <p:sp>
        <p:nvSpPr>
          <p:cNvPr id="1366" name="Google Shape;1366;p1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Overview</a:t>
            </a:r>
            <a:endParaRPr dirty="0"/>
          </a:p>
        </p:txBody>
      </p:sp>
      <p:sp>
        <p:nvSpPr>
          <p:cNvPr id="1367" name="Google Shape;1367;p1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Restaurant Ordering System aims to enhance the overall </a:t>
            </a:r>
            <a:r>
              <a:rPr lang="en" b="1" dirty="0">
                <a:latin typeface="Inter"/>
                <a:ea typeface="Inter"/>
                <a:cs typeface="Inter"/>
                <a:sym typeface="Inter"/>
              </a:rPr>
              <a:t>customer experience</a:t>
            </a:r>
            <a:r>
              <a:rPr lang="en" dirty="0"/>
              <a:t> through a centralized platform for order management. Key outcomes of the project include:</a:t>
            </a:r>
            <a:endParaRPr dirty="0"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Improved </a:t>
            </a:r>
            <a:r>
              <a:rPr lang="en" b="1" dirty="0">
                <a:latin typeface="Inter"/>
                <a:ea typeface="Inter"/>
                <a:cs typeface="Inter"/>
                <a:sym typeface="Inter"/>
              </a:rPr>
              <a:t>customer experience</a:t>
            </a:r>
            <a:endParaRPr b="1" dirty="0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Centralized </a:t>
            </a:r>
            <a:r>
              <a:rPr lang="en" b="1" dirty="0">
                <a:latin typeface="Inter"/>
                <a:ea typeface="Inter"/>
                <a:cs typeface="Inter"/>
                <a:sym typeface="Inter"/>
              </a:rPr>
              <a:t>order management</a:t>
            </a:r>
            <a:endParaRPr b="1" dirty="0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Scalability using </a:t>
            </a:r>
            <a:r>
              <a:rPr lang="en" b="1" dirty="0">
                <a:latin typeface="Inter"/>
                <a:ea typeface="Inter"/>
                <a:cs typeface="Inter"/>
                <a:sym typeface="Inter"/>
              </a:rPr>
              <a:t>Azure serverless solutions</a:t>
            </a:r>
            <a:endParaRPr b="1" dirty="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128"/>
          <p:cNvSpPr txBox="1">
            <a:spLocks noGrp="1"/>
          </p:cNvSpPr>
          <p:nvPr>
            <p:ph type="title"/>
          </p:nvPr>
        </p:nvSpPr>
        <p:spPr>
          <a:xfrm>
            <a:off x="438912" y="445025"/>
            <a:ext cx="813883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rial Rounded MT Bold" panose="020F0704030504030204" pitchFamily="34" charset="77"/>
              </a:rPr>
              <a:t>Objectives of the Project</a:t>
            </a:r>
            <a:endParaRPr b="1" dirty="0">
              <a:latin typeface="Arial Rounded MT Bold" panose="020F0704030504030204" pitchFamily="34" charset="77"/>
            </a:endParaRPr>
          </a:p>
        </p:txBody>
      </p:sp>
      <p:sp>
        <p:nvSpPr>
          <p:cNvPr id="1373" name="Google Shape;1373;p1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application features a responsive interface that allows customers to browse menus easily and receive timely updates on their orders.</a:t>
            </a:r>
            <a:endParaRPr/>
          </a:p>
        </p:txBody>
      </p:sp>
      <p:sp>
        <p:nvSpPr>
          <p:cNvPr id="1374" name="Google Shape;1374;p128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The system facilitates order tracking and ensures error-free processing, optimizing staff efficiency.</a:t>
            </a:r>
            <a:endParaRPr dirty="0"/>
          </a:p>
        </p:txBody>
      </p:sp>
      <p:sp>
        <p:nvSpPr>
          <p:cNvPr id="1375" name="Google Shape;1375;p128"/>
          <p:cNvSpPr txBox="1">
            <a:spLocks noGrp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Utilizing Azure services ensures high availability and low latency, securing the application against potential threats.</a:t>
            </a:r>
            <a:endParaRPr dirty="0"/>
          </a:p>
        </p:txBody>
      </p:sp>
      <p:sp>
        <p:nvSpPr>
          <p:cNvPr id="1376" name="Google Shape;1376;p128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Improving Customer Experience</a:t>
            </a:r>
            <a:endParaRPr b="1" dirty="0"/>
          </a:p>
        </p:txBody>
      </p:sp>
      <p:sp>
        <p:nvSpPr>
          <p:cNvPr id="1377" name="Google Shape;1377;p128"/>
          <p:cNvSpPr txBox="1">
            <a:spLocks noGrp="1"/>
          </p:cNvSpPr>
          <p:nvPr>
            <p:ph type="subTitle" idx="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Streamlining</a:t>
            </a:r>
            <a:r>
              <a:rPr lang="en" dirty="0"/>
              <a:t> </a:t>
            </a:r>
            <a:r>
              <a:rPr lang="en" b="1" dirty="0"/>
              <a:t>Operations</a:t>
            </a:r>
            <a:endParaRPr b="1" dirty="0"/>
          </a:p>
        </p:txBody>
      </p:sp>
      <p:sp>
        <p:nvSpPr>
          <p:cNvPr id="1378" name="Google Shape;1378;p128"/>
          <p:cNvSpPr txBox="1">
            <a:spLocks noGrp="1"/>
          </p:cNvSpPr>
          <p:nvPr>
            <p:ph type="subTitle" idx="6"/>
          </p:nvPr>
        </p:nvSpPr>
        <p:spPr>
          <a:xfrm>
            <a:off x="5936662" y="2440425"/>
            <a:ext cx="2347801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Ensuring Scalability and Security</a:t>
            </a:r>
            <a:endParaRPr b="1" dirty="0"/>
          </a:p>
        </p:txBody>
      </p:sp>
      <p:pic>
        <p:nvPicPr>
          <p:cNvPr id="1379" name="Google Shape;1379;p128"/>
          <p:cNvPicPr preferRelativeResize="0">
            <a:picLocks noGrp="1"/>
          </p:cNvPicPr>
          <p:nvPr>
            <p:ph type="pic" idx="7"/>
          </p:nvPr>
        </p:nvPicPr>
        <p:blipFill rotWithShape="1">
          <a:blip r:embed="rId3">
            <a:alphaModFix/>
          </a:blip>
          <a:srcRect t="22909" b="22909"/>
          <a:stretch/>
        </p:blipFill>
        <p:spPr>
          <a:prstGeom prst="rect">
            <a:avLst/>
          </a:prstGeom>
        </p:spPr>
      </p:pic>
      <p:pic>
        <p:nvPicPr>
          <p:cNvPr id="1380" name="Google Shape;1380;p128"/>
          <p:cNvPicPr preferRelativeResize="0">
            <a:picLocks noGrp="1"/>
          </p:cNvPicPr>
          <p:nvPr>
            <p:ph type="pic" idx="8"/>
          </p:nvPr>
        </p:nvPicPr>
        <p:blipFill rotWithShape="1">
          <a:blip r:embed="rId4">
            <a:alphaModFix/>
          </a:blip>
          <a:srcRect t="23101" b="23101"/>
          <a:stretch/>
        </p:blipFill>
        <p:spPr>
          <a:prstGeom prst="rect">
            <a:avLst/>
          </a:prstGeom>
        </p:spPr>
      </p:pic>
      <p:pic>
        <p:nvPicPr>
          <p:cNvPr id="1381" name="Google Shape;1381;p128"/>
          <p:cNvPicPr preferRelativeResize="0">
            <a:picLocks noGrp="1"/>
          </p:cNvPicPr>
          <p:nvPr>
            <p:ph type="pic" idx="9"/>
          </p:nvPr>
        </p:nvPicPr>
        <p:blipFill>
          <a:blip r:embed="rId5">
            <a:alphaModFix/>
          </a:blip>
          <a:srcRect t="1839" b="1839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12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1667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dk2"/>
                </a:solidFill>
                <a:latin typeface="Arial Rounded MT Bold" panose="020F0704030504030204" pitchFamily="34" charset="77"/>
              </a:rPr>
              <a:t>Application Design and Architecture</a:t>
            </a:r>
            <a:endParaRPr sz="2800" b="1" dirty="0">
              <a:solidFill>
                <a:schemeClr val="dk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388" name="Google Shape;1388;p129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3522274" cy="32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Inter"/>
                <a:ea typeface="Inter"/>
                <a:cs typeface="Inter"/>
                <a:sym typeface="Inter"/>
              </a:rPr>
              <a:t>Architecture Components</a:t>
            </a:r>
            <a:r>
              <a:rPr lang="en" sz="2000" dirty="0"/>
              <a:t>: </a:t>
            </a:r>
            <a:r>
              <a:rPr lang="en-US" sz="1800" dirty="0"/>
              <a:t>The diagram outlines an application architecture using Azure services, a PHP Web App, and GitHub for CI/CD. Key components include Azure Function for notifications, Application Insights for monitoring, Blob Storage for image data, and SQL Database for orders. Customers and restaurants interact via the app, with real-time updates enabled.</a:t>
            </a:r>
            <a:endParaRPr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2DDA4E3-240F-B77F-5DEA-F0F64AC0303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tretch>
            <a:fillRect/>
          </a:stretch>
        </p:blipFill>
        <p:spPr>
          <a:xfrm>
            <a:off x="4088524" y="-1"/>
            <a:ext cx="5231841" cy="5143501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3" name="Google Shape;1393;p1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prstGeom prst="rect">
            <a:avLst/>
          </a:prstGeom>
        </p:spPr>
      </p:pic>
      <p:sp>
        <p:nvSpPr>
          <p:cNvPr id="1394" name="Google Shape;1394;p130"/>
          <p:cNvSpPr txBox="1">
            <a:spLocks noGrp="1"/>
          </p:cNvSpPr>
          <p:nvPr>
            <p:ph type="title"/>
          </p:nvPr>
        </p:nvSpPr>
        <p:spPr>
          <a:xfrm>
            <a:off x="566250" y="243857"/>
            <a:ext cx="4198863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Arial Rounded MT Bold" panose="020F0704030504030204" pitchFamily="34" charset="77"/>
              </a:rPr>
              <a:t>Functional Requirements</a:t>
            </a:r>
            <a:endParaRPr b="1" dirty="0">
              <a:solidFill>
                <a:schemeClr val="dk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395" name="Google Shape;1395;p1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application provides essential user features, integrates with various APIs, and utilizes cloud hosting and storage solutions to enhance functionality.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0" name="Google Shape;1400;p1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xfrm>
            <a:off x="4828032" y="0"/>
            <a:ext cx="4315968" cy="5143500"/>
          </a:xfrm>
          <a:prstGeom prst="rect">
            <a:avLst/>
          </a:prstGeom>
        </p:spPr>
      </p:pic>
      <p:sp>
        <p:nvSpPr>
          <p:cNvPr id="1401" name="Google Shape;1401;p13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Arial Rounded MT Bold" panose="020F0704030504030204" pitchFamily="34" charset="77"/>
              </a:rPr>
              <a:t>Non-Functional Requirements</a:t>
            </a:r>
            <a:endParaRPr b="1" dirty="0">
              <a:solidFill>
                <a:schemeClr val="dk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402" name="Google Shape;1402;p1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system is built to ensure:</a:t>
            </a:r>
            <a:endParaRPr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High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performance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Scalability to accommodate growth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Robust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security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Cost optimization</a:t>
            </a:r>
            <a:r>
              <a:rPr lang="en"/>
              <a:t> strategies for resource management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1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91" r="9491"/>
          <a:stretch/>
        </p:blipFill>
        <p:spPr>
          <a:xfrm>
            <a:off x="4754880" y="0"/>
            <a:ext cx="4389120" cy="5143500"/>
          </a:xfrm>
          <a:prstGeom prst="rect">
            <a:avLst/>
          </a:prstGeom>
        </p:spPr>
      </p:pic>
      <p:sp>
        <p:nvSpPr>
          <p:cNvPr id="1408" name="Google Shape;1408;p13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9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Arial Rounded MT Bold" panose="020F0704030504030204" pitchFamily="34" charset="77"/>
              </a:rPr>
              <a:t>Implementation Details</a:t>
            </a:r>
            <a:endParaRPr b="1" dirty="0">
              <a:solidFill>
                <a:schemeClr val="dk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409" name="Google Shape;1409;p13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Challenges Faced and Solutions Implemented</a:t>
            </a:r>
            <a:r>
              <a:rPr lang="en"/>
              <a:t>: During implementation, challenges included integrating various Azure services effectively for deployment and ensuring that the system could scale as needed.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1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rial Rounded MT Bold" panose="020F0704030504030204" pitchFamily="34" charset="77"/>
              </a:rPr>
              <a:t>Configuration of Azure Services</a:t>
            </a:r>
            <a:endParaRPr b="1" dirty="0">
              <a:latin typeface="Arial Rounded MT Bold" panose="020F0704030504030204" pitchFamily="34" charset="77"/>
            </a:endParaRPr>
          </a:p>
        </p:txBody>
      </p:sp>
      <p:sp>
        <p:nvSpPr>
          <p:cNvPr id="1415" name="Google Shape;1415;p133"/>
          <p:cNvSpPr txBox="1">
            <a:spLocks noGrp="1"/>
          </p:cNvSpPr>
          <p:nvPr>
            <p:ph type="body" idx="1"/>
          </p:nvPr>
        </p:nvSpPr>
        <p:spPr>
          <a:xfrm>
            <a:off x="566250" y="3344050"/>
            <a:ext cx="3243300" cy="13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App Service hosts both customer and admin interfaces, providing a seamless user experience.</a:t>
            </a:r>
            <a:endParaRPr dirty="0"/>
          </a:p>
        </p:txBody>
      </p:sp>
      <p:sp>
        <p:nvSpPr>
          <p:cNvPr id="1416" name="Google Shape;1416;p133"/>
          <p:cNvSpPr txBox="1">
            <a:spLocks noGrp="1"/>
          </p:cNvSpPr>
          <p:nvPr>
            <p:ph type="body" idx="2"/>
          </p:nvPr>
        </p:nvSpPr>
        <p:spPr>
          <a:xfrm>
            <a:off x="5226525" y="3344050"/>
            <a:ext cx="3243300" cy="11187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Configured with a cost-efficient tier to balance performance and expenses effectively.</a:t>
            </a:r>
            <a:endParaRPr dirty="0"/>
          </a:p>
        </p:txBody>
      </p:sp>
      <p:sp>
        <p:nvSpPr>
          <p:cNvPr id="1417" name="Google Shape;1417;p133"/>
          <p:cNvSpPr txBox="1">
            <a:spLocks noGrp="1"/>
          </p:cNvSpPr>
          <p:nvPr>
            <p:ph type="subTitle" idx="3"/>
          </p:nvPr>
        </p:nvSpPr>
        <p:spPr>
          <a:xfrm>
            <a:off x="566250" y="3086950"/>
            <a:ext cx="3243300" cy="2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Service Setup</a:t>
            </a:r>
            <a:endParaRPr dirty="0"/>
          </a:p>
        </p:txBody>
      </p:sp>
      <p:sp>
        <p:nvSpPr>
          <p:cNvPr id="1418" name="Google Shape;1418;p133"/>
          <p:cNvSpPr txBox="1">
            <a:spLocks noGrp="1"/>
          </p:cNvSpPr>
          <p:nvPr>
            <p:ph type="subTitle" idx="4"/>
          </p:nvPr>
        </p:nvSpPr>
        <p:spPr>
          <a:xfrm>
            <a:off x="5226525" y="3086950"/>
            <a:ext cx="3243300" cy="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SQL Database Setup</a:t>
            </a:r>
            <a:endParaRPr dirty="0"/>
          </a:p>
        </p:txBody>
      </p:sp>
      <p:pic>
        <p:nvPicPr>
          <p:cNvPr id="1419" name="Google Shape;1419;p133"/>
          <p:cNvPicPr preferRelativeResize="0">
            <a:picLocks noGrp="1"/>
          </p:cNvPicPr>
          <p:nvPr>
            <p:ph type="pic" idx="5"/>
          </p:nvPr>
        </p:nvPicPr>
        <p:blipFill>
          <a:blip r:embed="rId3">
            <a:alphaModFix/>
          </a:blip>
          <a:srcRect t="30" b="30"/>
          <a:stretch>
            <a:fillRect/>
          </a:stretch>
        </p:blipFill>
        <p:spPr>
          <a:xfrm>
            <a:off x="566250" y="1189474"/>
            <a:ext cx="3414632" cy="1818993"/>
          </a:xfrm>
          <a:prstGeom prst="rect">
            <a:avLst/>
          </a:prstGeom>
        </p:spPr>
      </p:pic>
      <p:pic>
        <p:nvPicPr>
          <p:cNvPr id="1420" name="Google Shape;1420;p133"/>
          <p:cNvPicPr preferRelativeResize="0">
            <a:picLocks noGrp="1"/>
          </p:cNvPicPr>
          <p:nvPr>
            <p:ph type="pic" idx="6"/>
          </p:nvPr>
        </p:nvPicPr>
        <p:blipFill>
          <a:blip r:embed="rId4">
            <a:alphaModFix/>
          </a:blip>
          <a:srcRect t="30742" b="30742"/>
          <a:stretch>
            <a:fillRect/>
          </a:stretch>
        </p:blipFill>
        <p:spPr>
          <a:xfrm>
            <a:off x="4965192" y="1189474"/>
            <a:ext cx="3414633" cy="17037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</TotalTime>
  <Words>989</Words>
  <Application>Microsoft Macintosh PowerPoint</Application>
  <PresentationFormat>On-screen Show (16:9)</PresentationFormat>
  <Paragraphs>97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 Light</vt:lpstr>
      <vt:lpstr>Arial</vt:lpstr>
      <vt:lpstr>Space Grotesk SemiBold</vt:lpstr>
      <vt:lpstr>Inter</vt:lpstr>
      <vt:lpstr>Calibri</vt:lpstr>
      <vt:lpstr>Arial Rounded MT Bold</vt:lpstr>
      <vt:lpstr>Inter Medium</vt:lpstr>
      <vt:lpstr>Office Theme</vt:lpstr>
      <vt:lpstr>PowerPoint Presentation</vt:lpstr>
      <vt:lpstr>Introduction</vt:lpstr>
      <vt:lpstr>Project Overview</vt:lpstr>
      <vt:lpstr>Objectives of the Project</vt:lpstr>
      <vt:lpstr>Application Design and Architecture</vt:lpstr>
      <vt:lpstr>Functional Requirements</vt:lpstr>
      <vt:lpstr>Non-Functional Requirements</vt:lpstr>
      <vt:lpstr>Implementation Details</vt:lpstr>
      <vt:lpstr>Configuration of Azure Services</vt:lpstr>
      <vt:lpstr>Key Vault Configuration</vt:lpstr>
      <vt:lpstr>CI/CD Pipeline</vt:lpstr>
      <vt:lpstr>Cost Management and Analysis</vt:lpstr>
      <vt:lpstr>Conclusion and Key Learnings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10</cp:revision>
  <dcterms:modified xsi:type="dcterms:W3CDTF">2024-11-29T17:43:50Z</dcterms:modified>
</cp:coreProperties>
</file>